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700123" y="864870"/>
            <a:ext cx="6716435" cy="1166336"/>
          </a:xfrm>
          <a:prstGeom prst="rect">
            <a:avLst/>
          </a:prstGeom>
          <a:noFill/>
          <a:ln/>
        </p:spPr>
        <p:txBody>
          <a:bodyPr wrap="square" rtlCol="0" anchor="t"/>
          <a:lstStyle/>
          <a:p>
            <a:pPr indent="0" marL="0">
              <a:lnSpc>
                <a:spcPts val="4593"/>
              </a:lnSpc>
              <a:buNone/>
            </a:pPr>
            <a:r>
              <a:rPr lang="en-US" sz="3674" dirty="0">
                <a:solidFill>
                  <a:srgbClr val="F5F0F0"/>
                </a:solidFill>
                <a:latin typeface="adonis-web" pitchFamily="34" charset="0"/>
                <a:ea typeface="adonis-web" pitchFamily="34" charset="-122"/>
                <a:cs typeface="adonis-web" pitchFamily="34" charset="-120"/>
              </a:rPr>
              <a:t>Current Applications of Quantum Computing</a:t>
            </a:r>
            <a:endParaRPr lang="en-US" sz="3674" dirty="0"/>
          </a:p>
        </p:txBody>
      </p:sp>
      <p:sp>
        <p:nvSpPr>
          <p:cNvPr id="6" name="Text 2"/>
          <p:cNvSpPr/>
          <p:nvPr/>
        </p:nvSpPr>
        <p:spPr>
          <a:xfrm>
            <a:off x="7011114" y="2264450"/>
            <a:ext cx="6405443" cy="1243965"/>
          </a:xfrm>
          <a:prstGeom prst="rect">
            <a:avLst/>
          </a:prstGeom>
          <a:noFill/>
          <a:ln/>
        </p:spPr>
        <p:txBody>
          <a:bodyPr wrap="square" rtlCol="0" anchor="t"/>
          <a:lstStyle/>
          <a:p>
            <a:pPr algn="l" marL="342900" indent="-342900">
              <a:lnSpc>
                <a:spcPts val="2449"/>
              </a:lnSpc>
              <a:buSzPct val="100000"/>
              <a:buChar char="•"/>
            </a:pPr>
            <a:r>
              <a:rPr lang="en-US" sz="1531" dirty="0">
                <a:solidFill>
                  <a:srgbClr val="E2E6E9"/>
                </a:solidFill>
                <a:latin typeface="adonis-web" pitchFamily="34" charset="0"/>
                <a:ea typeface="adonis-web" pitchFamily="34" charset="-122"/>
                <a:cs typeface="adonis-web" pitchFamily="34" charset="-120"/>
              </a:rPr>
              <a:t>Quantum computing is currently being utilized in various industries, including finance, healthcare, and logistics. Its advanced processing power and ability to handle complex algorithms make it valuable for tasks such as optimization, drug discovery, and secure communication.</a:t>
            </a:r>
            <a:endParaRPr lang="en-US" sz="1531" dirty="0"/>
          </a:p>
        </p:txBody>
      </p:sp>
      <p:sp>
        <p:nvSpPr>
          <p:cNvPr id="7" name="Text 3"/>
          <p:cNvSpPr/>
          <p:nvPr/>
        </p:nvSpPr>
        <p:spPr>
          <a:xfrm>
            <a:off x="7011114" y="3570565"/>
            <a:ext cx="6405443" cy="1865948"/>
          </a:xfrm>
          <a:prstGeom prst="rect">
            <a:avLst/>
          </a:prstGeom>
          <a:noFill/>
          <a:ln/>
        </p:spPr>
        <p:txBody>
          <a:bodyPr wrap="square" rtlCol="0" anchor="t"/>
          <a:lstStyle/>
          <a:p>
            <a:pPr algn="l" marL="342900" indent="-342900">
              <a:lnSpc>
                <a:spcPts val="2449"/>
              </a:lnSpc>
              <a:buSzPct val="100000"/>
              <a:buChar char="•"/>
            </a:pPr>
            <a:r>
              <a:rPr lang="en-US" sz="1531" dirty="0">
                <a:solidFill>
                  <a:srgbClr val="E2E6E9"/>
                </a:solidFill>
                <a:latin typeface="adonis-web" pitchFamily="34" charset="0"/>
                <a:ea typeface="adonis-web" pitchFamily="34" charset="-122"/>
                <a:cs typeface="adonis-web" pitchFamily="34" charset="-120"/>
              </a:rPr>
              <a:t>In finance, quantum computing is being used to tackle complex data analysis and modeling, enabling more accurate risk assessments and portfolio optimization. In healthcare, quantum algorithms are aiding in the analysis of large genomic datasets, accelerating personalized medicine research. Additionally, in logistics, quantum computing is being explored for optimizing supply chain operations and solving complex routing problems.</a:t>
            </a:r>
            <a:endParaRPr lang="en-US" sz="1531" dirty="0"/>
          </a:p>
        </p:txBody>
      </p:sp>
      <p:sp>
        <p:nvSpPr>
          <p:cNvPr id="8" name="Text 4"/>
          <p:cNvSpPr/>
          <p:nvPr/>
        </p:nvSpPr>
        <p:spPr>
          <a:xfrm>
            <a:off x="7011114" y="5498663"/>
            <a:ext cx="6405443" cy="1865948"/>
          </a:xfrm>
          <a:prstGeom prst="rect">
            <a:avLst/>
          </a:prstGeom>
          <a:noFill/>
          <a:ln/>
        </p:spPr>
        <p:txBody>
          <a:bodyPr wrap="square" rtlCol="0" anchor="t"/>
          <a:lstStyle/>
          <a:p>
            <a:pPr algn="l" marL="342900" indent="-342900">
              <a:lnSpc>
                <a:spcPts val="2449"/>
              </a:lnSpc>
              <a:buSzPct val="100000"/>
              <a:buChar char="•"/>
            </a:pPr>
            <a:r>
              <a:rPr lang="en-US" sz="1531" dirty="0">
                <a:solidFill>
                  <a:srgbClr val="E2E6E9"/>
                </a:solidFill>
                <a:latin typeface="adonis-web" pitchFamily="34" charset="0"/>
                <a:ea typeface="adonis-web" pitchFamily="34" charset="-122"/>
                <a:cs typeface="adonis-web" pitchFamily="34" charset="-120"/>
              </a:rPr>
              <a:t>Moreover, quantum computing has shown potential in the field of materials science, where it is being used to simulate the behavior and properties of molecules and materials with high precision and accuracy. Furthermore, quantum computing is also being researched for its application in cryptography, as it offers the promise of unbreakable encryption algorithms, ensuring secure communication and data transfer.</a:t>
            </a:r>
            <a:endParaRPr lang="en-US" sz="1531"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3392924" y="499824"/>
            <a:ext cx="6130409" cy="567571"/>
          </a:xfrm>
          <a:prstGeom prst="rect">
            <a:avLst/>
          </a:prstGeom>
          <a:noFill/>
          <a:ln/>
        </p:spPr>
        <p:txBody>
          <a:bodyPr wrap="none" rtlCol="0" anchor="t"/>
          <a:lstStyle/>
          <a:p>
            <a:pPr indent="0" marL="0">
              <a:lnSpc>
                <a:spcPts val="4470"/>
              </a:lnSpc>
              <a:buNone/>
            </a:pPr>
            <a:r>
              <a:rPr lang="en-US" sz="3576" dirty="0">
                <a:solidFill>
                  <a:srgbClr val="F5F0F0"/>
                </a:solidFill>
                <a:latin typeface="adonis-web" pitchFamily="34" charset="0"/>
                <a:ea typeface="adonis-web" pitchFamily="34" charset="-122"/>
                <a:cs typeface="adonis-web" pitchFamily="34" charset="-120"/>
              </a:rPr>
              <a:t>Quantum Computing in Industry</a:t>
            </a:r>
            <a:endParaRPr lang="en-US" sz="3576" dirty="0"/>
          </a:p>
        </p:txBody>
      </p:sp>
      <p:sp>
        <p:nvSpPr>
          <p:cNvPr id="5" name="Text 2"/>
          <p:cNvSpPr/>
          <p:nvPr/>
        </p:nvSpPr>
        <p:spPr>
          <a:xfrm>
            <a:off x="3392924" y="1521381"/>
            <a:ext cx="2270760" cy="283726"/>
          </a:xfrm>
          <a:prstGeom prst="rect">
            <a:avLst/>
          </a:prstGeom>
          <a:noFill/>
          <a:ln/>
        </p:spPr>
        <p:txBody>
          <a:bodyPr wrap="none" rtlCol="0" anchor="t"/>
          <a:lstStyle/>
          <a:p>
            <a:pPr indent="0" marL="0">
              <a:lnSpc>
                <a:spcPts val="2235"/>
              </a:lnSpc>
              <a:buNone/>
            </a:pPr>
            <a:r>
              <a:rPr lang="en-US" sz="1788" dirty="0">
                <a:solidFill>
                  <a:srgbClr val="F5F0F0"/>
                </a:solidFill>
                <a:latin typeface="adonis-web" pitchFamily="34" charset="0"/>
                <a:ea typeface="adonis-web" pitchFamily="34" charset="-122"/>
                <a:cs typeface="adonis-web" pitchFamily="34" charset="-120"/>
              </a:rPr>
              <a:t>Finance</a:t>
            </a:r>
            <a:endParaRPr lang="en-US" sz="1788" dirty="0"/>
          </a:p>
        </p:txBody>
      </p:sp>
      <p:sp>
        <p:nvSpPr>
          <p:cNvPr id="6" name="Text 3"/>
          <p:cNvSpPr/>
          <p:nvPr/>
        </p:nvSpPr>
        <p:spPr>
          <a:xfrm>
            <a:off x="3392924" y="1986677"/>
            <a:ext cx="2319099" cy="1453158"/>
          </a:xfrm>
          <a:prstGeom prst="rect">
            <a:avLst/>
          </a:prstGeom>
          <a:noFill/>
          <a:ln/>
        </p:spPr>
        <p:txBody>
          <a:bodyPr wrap="square" rtlCol="0" anchor="t"/>
          <a:lstStyle/>
          <a:p>
            <a:pPr indent="0" marL="0">
              <a:lnSpc>
                <a:spcPts val="2289"/>
              </a:lnSpc>
              <a:buNone/>
            </a:pPr>
            <a:r>
              <a:rPr lang="en-US" sz="1430" dirty="0">
                <a:solidFill>
                  <a:srgbClr val="E2E6E9"/>
                </a:solidFill>
                <a:latin typeface="adonis-web" pitchFamily="34" charset="0"/>
                <a:ea typeface="adonis-web" pitchFamily="34" charset="-122"/>
                <a:cs typeface="adonis-web" pitchFamily="34" charset="-120"/>
              </a:rPr>
              <a:t>Quantum computing is used for financial modeling, portfolio optimization, and risk analysis to improve investment strategies.</a:t>
            </a:r>
            <a:endParaRPr lang="en-US" sz="1430" dirty="0"/>
          </a:p>
        </p:txBody>
      </p:sp>
      <p:sp>
        <p:nvSpPr>
          <p:cNvPr id="7" name="Text 4"/>
          <p:cNvSpPr/>
          <p:nvPr/>
        </p:nvSpPr>
        <p:spPr>
          <a:xfrm>
            <a:off x="6162794" y="1521381"/>
            <a:ext cx="2270760" cy="283726"/>
          </a:xfrm>
          <a:prstGeom prst="rect">
            <a:avLst/>
          </a:prstGeom>
          <a:noFill/>
          <a:ln/>
        </p:spPr>
        <p:txBody>
          <a:bodyPr wrap="none" rtlCol="0" anchor="t"/>
          <a:lstStyle/>
          <a:p>
            <a:pPr indent="0" marL="0">
              <a:lnSpc>
                <a:spcPts val="2235"/>
              </a:lnSpc>
              <a:buNone/>
            </a:pPr>
            <a:r>
              <a:rPr lang="en-US" sz="1788" dirty="0">
                <a:solidFill>
                  <a:srgbClr val="F5F0F0"/>
                </a:solidFill>
                <a:latin typeface="adonis-web" pitchFamily="34" charset="0"/>
                <a:ea typeface="adonis-web" pitchFamily="34" charset="-122"/>
                <a:cs typeface="adonis-web" pitchFamily="34" charset="-120"/>
              </a:rPr>
              <a:t>Healthcare</a:t>
            </a:r>
            <a:endParaRPr lang="en-US" sz="1788" dirty="0"/>
          </a:p>
        </p:txBody>
      </p:sp>
      <p:sp>
        <p:nvSpPr>
          <p:cNvPr id="8" name="Text 5"/>
          <p:cNvSpPr/>
          <p:nvPr/>
        </p:nvSpPr>
        <p:spPr>
          <a:xfrm>
            <a:off x="6162794" y="1986677"/>
            <a:ext cx="2319099" cy="1453158"/>
          </a:xfrm>
          <a:prstGeom prst="rect">
            <a:avLst/>
          </a:prstGeom>
          <a:noFill/>
          <a:ln/>
        </p:spPr>
        <p:txBody>
          <a:bodyPr wrap="square" rtlCol="0" anchor="t"/>
          <a:lstStyle/>
          <a:p>
            <a:pPr indent="0" marL="0">
              <a:lnSpc>
                <a:spcPts val="2289"/>
              </a:lnSpc>
              <a:buNone/>
            </a:pPr>
            <a:r>
              <a:rPr lang="en-US" sz="1430" dirty="0">
                <a:solidFill>
                  <a:srgbClr val="E2E6E9"/>
                </a:solidFill>
                <a:latin typeface="adonis-web" pitchFamily="34" charset="0"/>
                <a:ea typeface="adonis-web" pitchFamily="34" charset="-122"/>
                <a:cs typeface="adonis-web" pitchFamily="34" charset="-120"/>
              </a:rPr>
              <a:t>In healthcare, quantum computing aids in drug discovery, genomics, and personalized medicine for more accurate treatments.</a:t>
            </a:r>
            <a:endParaRPr lang="en-US" sz="1430" dirty="0"/>
          </a:p>
        </p:txBody>
      </p:sp>
      <p:sp>
        <p:nvSpPr>
          <p:cNvPr id="9" name="Text 6"/>
          <p:cNvSpPr/>
          <p:nvPr/>
        </p:nvSpPr>
        <p:spPr>
          <a:xfrm>
            <a:off x="8932664" y="1521381"/>
            <a:ext cx="2270760" cy="283726"/>
          </a:xfrm>
          <a:prstGeom prst="rect">
            <a:avLst/>
          </a:prstGeom>
          <a:noFill/>
          <a:ln/>
        </p:spPr>
        <p:txBody>
          <a:bodyPr wrap="none" rtlCol="0" anchor="t"/>
          <a:lstStyle/>
          <a:p>
            <a:pPr indent="0" marL="0">
              <a:lnSpc>
                <a:spcPts val="2235"/>
              </a:lnSpc>
              <a:buNone/>
            </a:pPr>
            <a:r>
              <a:rPr lang="en-US" sz="1788" dirty="0">
                <a:solidFill>
                  <a:srgbClr val="F5F0F0"/>
                </a:solidFill>
                <a:latin typeface="adonis-web" pitchFamily="34" charset="0"/>
                <a:ea typeface="adonis-web" pitchFamily="34" charset="-122"/>
                <a:cs typeface="adonis-web" pitchFamily="34" charset="-120"/>
              </a:rPr>
              <a:t>Logistics</a:t>
            </a:r>
            <a:endParaRPr lang="en-US" sz="1788" dirty="0"/>
          </a:p>
        </p:txBody>
      </p:sp>
      <p:sp>
        <p:nvSpPr>
          <p:cNvPr id="10" name="Text 7"/>
          <p:cNvSpPr/>
          <p:nvPr/>
        </p:nvSpPr>
        <p:spPr>
          <a:xfrm>
            <a:off x="8932664" y="1986677"/>
            <a:ext cx="2319099" cy="1453158"/>
          </a:xfrm>
          <a:prstGeom prst="rect">
            <a:avLst/>
          </a:prstGeom>
          <a:noFill/>
          <a:ln/>
        </p:spPr>
        <p:txBody>
          <a:bodyPr wrap="square" rtlCol="0" anchor="t"/>
          <a:lstStyle/>
          <a:p>
            <a:pPr indent="0" marL="0">
              <a:lnSpc>
                <a:spcPts val="2289"/>
              </a:lnSpc>
              <a:buNone/>
            </a:pPr>
            <a:r>
              <a:rPr lang="en-US" sz="1430" dirty="0">
                <a:solidFill>
                  <a:srgbClr val="E2E6E9"/>
                </a:solidFill>
                <a:latin typeface="adonis-web" pitchFamily="34" charset="0"/>
                <a:ea typeface="adonis-web" pitchFamily="34" charset="-122"/>
                <a:cs typeface="adonis-web" pitchFamily="34" charset="-120"/>
              </a:rPr>
              <a:t>Logistics benefit from quantum computing for route optimization, demand forecasting, and inventory management.</a:t>
            </a:r>
            <a:endParaRPr lang="en-US" sz="1430" dirty="0"/>
          </a:p>
        </p:txBody>
      </p:sp>
      <p:pic>
        <p:nvPicPr>
          <p:cNvPr id="11" name="Image 1" descr="preencoded.png">    </p:cNvPr>
          <p:cNvPicPr>
            <a:picLocks noChangeAspect="1"/>
          </p:cNvPicPr>
          <p:nvPr/>
        </p:nvPicPr>
        <p:blipFill>
          <a:blip r:embed="rId2"/>
          <a:stretch>
            <a:fillRect/>
          </a:stretch>
        </p:blipFill>
        <p:spPr>
          <a:xfrm>
            <a:off x="3392924" y="3807619"/>
            <a:ext cx="7844433" cy="3922157"/>
          </a:xfrm>
          <a:prstGeom prst="rect">
            <a:avLst/>
          </a:prstGeom>
        </p:spPr>
      </p:pic>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337709"/>
          </a:xfrm>
          <a:prstGeom prst="rect">
            <a:avLst/>
          </a:prstGeom>
          <a:solidFill>
            <a:srgbClr val="09151A">
              <a:alpha val="75000"/>
            </a:srgbClr>
          </a:solidFill>
          <a:ln/>
        </p:spPr>
      </p:sp>
      <p:sp>
        <p:nvSpPr>
          <p:cNvPr id="4" name="Text 1"/>
          <p:cNvSpPr/>
          <p:nvPr/>
        </p:nvSpPr>
        <p:spPr>
          <a:xfrm>
            <a:off x="3956923" y="427673"/>
            <a:ext cx="6716435" cy="972026"/>
          </a:xfrm>
          <a:prstGeom prst="rect">
            <a:avLst/>
          </a:prstGeom>
          <a:noFill/>
          <a:ln/>
        </p:spPr>
        <p:txBody>
          <a:bodyPr wrap="square" rtlCol="0" anchor="t"/>
          <a:lstStyle/>
          <a:p>
            <a:pPr indent="0" marL="0">
              <a:lnSpc>
                <a:spcPts val="3827"/>
              </a:lnSpc>
              <a:buNone/>
            </a:pPr>
            <a:r>
              <a:rPr lang="en-US" sz="3062" dirty="0">
                <a:solidFill>
                  <a:srgbClr val="F5F0F0"/>
                </a:solidFill>
                <a:latin typeface="adonis-web" pitchFamily="34" charset="0"/>
                <a:ea typeface="adonis-web" pitchFamily="34" charset="-122"/>
                <a:cs typeface="adonis-web" pitchFamily="34" charset="-120"/>
              </a:rPr>
              <a:t>Quantum Computing in Research and Development</a:t>
            </a:r>
            <a:endParaRPr lang="en-US" sz="3062" dirty="0"/>
          </a:p>
        </p:txBody>
      </p:sp>
      <p:sp>
        <p:nvSpPr>
          <p:cNvPr id="5" name="Shape 2"/>
          <p:cNvSpPr/>
          <p:nvPr/>
        </p:nvSpPr>
        <p:spPr>
          <a:xfrm>
            <a:off x="3956923" y="1832134"/>
            <a:ext cx="349925" cy="349925"/>
          </a:xfrm>
          <a:prstGeom prst="roundRect">
            <a:avLst>
              <a:gd name="adj" fmla="val 20002"/>
            </a:avLst>
          </a:prstGeom>
          <a:solidFill>
            <a:srgbClr val="003180"/>
          </a:solidFill>
          <a:ln w="7620">
            <a:solidFill>
              <a:srgbClr val="194A99"/>
            </a:solidFill>
            <a:prstDash val="solid"/>
          </a:ln>
        </p:spPr>
      </p:sp>
      <p:sp>
        <p:nvSpPr>
          <p:cNvPr id="6" name="Text 3"/>
          <p:cNvSpPr/>
          <p:nvPr/>
        </p:nvSpPr>
        <p:spPr>
          <a:xfrm>
            <a:off x="4068128" y="1861185"/>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1</a:t>
            </a:r>
            <a:endParaRPr lang="en-US" sz="1837" dirty="0"/>
          </a:p>
        </p:txBody>
      </p:sp>
      <p:sp>
        <p:nvSpPr>
          <p:cNvPr id="7" name="Text 4"/>
          <p:cNvSpPr/>
          <p:nvPr/>
        </p:nvSpPr>
        <p:spPr>
          <a:xfrm>
            <a:off x="4462343" y="1885593"/>
            <a:ext cx="1629728" cy="486013"/>
          </a:xfrm>
          <a:prstGeom prst="rect">
            <a:avLst/>
          </a:prstGeom>
          <a:noFill/>
          <a:ln/>
        </p:spPr>
        <p:txBody>
          <a:bodyPr wrap="square" rtlCol="0" anchor="t"/>
          <a:lstStyle/>
          <a:p>
            <a:pPr indent="0" marL="0">
              <a:lnSpc>
                <a:spcPts val="1914"/>
              </a:lnSpc>
              <a:buNone/>
            </a:pPr>
            <a:r>
              <a:rPr lang="en-US" sz="1531" dirty="0">
                <a:solidFill>
                  <a:srgbClr val="E2E6E9"/>
                </a:solidFill>
                <a:latin typeface="adonis-web" pitchFamily="34" charset="0"/>
                <a:ea typeface="adonis-web" pitchFamily="34" charset="-122"/>
                <a:cs typeface="adonis-web" pitchFamily="34" charset="-120"/>
              </a:rPr>
              <a:t>Quantum Cryptography</a:t>
            </a:r>
            <a:endParaRPr lang="en-US" sz="1531" dirty="0"/>
          </a:p>
        </p:txBody>
      </p:sp>
      <p:sp>
        <p:nvSpPr>
          <p:cNvPr id="8" name="Text 5"/>
          <p:cNvSpPr/>
          <p:nvPr/>
        </p:nvSpPr>
        <p:spPr>
          <a:xfrm>
            <a:off x="4462343" y="2464832"/>
            <a:ext cx="1629728" cy="1492329"/>
          </a:xfrm>
          <a:prstGeom prst="rect">
            <a:avLst/>
          </a:prstGeom>
          <a:noFill/>
          <a:ln/>
        </p:spPr>
        <p:txBody>
          <a:bodyPr wrap="square" rtlCol="0" anchor="t"/>
          <a:lstStyle/>
          <a:p>
            <a:pPr indent="0" marL="0">
              <a:lnSpc>
                <a:spcPts val="1960"/>
              </a:lnSpc>
              <a:buNone/>
            </a:pPr>
            <a:r>
              <a:rPr lang="en-US" sz="1225" dirty="0">
                <a:solidFill>
                  <a:srgbClr val="E2E6E9"/>
                </a:solidFill>
                <a:latin typeface="adonis-web" pitchFamily="34" charset="0"/>
                <a:ea typeface="adonis-web" pitchFamily="34" charset="-122"/>
                <a:cs typeface="adonis-web" pitchFamily="34" charset="-120"/>
              </a:rPr>
              <a:t>Research is focused on developing quantum cryptography for secure data transmission and protection against cyber threats.</a:t>
            </a:r>
            <a:endParaRPr lang="en-US" sz="1225" dirty="0"/>
          </a:p>
        </p:txBody>
      </p:sp>
      <p:sp>
        <p:nvSpPr>
          <p:cNvPr id="9" name="Shape 6"/>
          <p:cNvSpPr/>
          <p:nvPr/>
        </p:nvSpPr>
        <p:spPr>
          <a:xfrm>
            <a:off x="6247567" y="1832134"/>
            <a:ext cx="349925" cy="349925"/>
          </a:xfrm>
          <a:prstGeom prst="roundRect">
            <a:avLst>
              <a:gd name="adj" fmla="val 20002"/>
            </a:avLst>
          </a:prstGeom>
          <a:solidFill>
            <a:srgbClr val="003180"/>
          </a:solidFill>
          <a:ln w="7620">
            <a:solidFill>
              <a:srgbClr val="194A99"/>
            </a:solidFill>
            <a:prstDash val="solid"/>
          </a:ln>
        </p:spPr>
      </p:sp>
      <p:sp>
        <p:nvSpPr>
          <p:cNvPr id="10" name="Text 7"/>
          <p:cNvSpPr/>
          <p:nvPr/>
        </p:nvSpPr>
        <p:spPr>
          <a:xfrm>
            <a:off x="6358771" y="1861185"/>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2</a:t>
            </a:r>
            <a:endParaRPr lang="en-US" sz="1837" dirty="0"/>
          </a:p>
        </p:txBody>
      </p:sp>
      <p:sp>
        <p:nvSpPr>
          <p:cNvPr id="11" name="Text 8"/>
          <p:cNvSpPr/>
          <p:nvPr/>
        </p:nvSpPr>
        <p:spPr>
          <a:xfrm>
            <a:off x="6752987" y="1885593"/>
            <a:ext cx="1629728" cy="486013"/>
          </a:xfrm>
          <a:prstGeom prst="rect">
            <a:avLst/>
          </a:prstGeom>
          <a:noFill/>
          <a:ln/>
        </p:spPr>
        <p:txBody>
          <a:bodyPr wrap="square" rtlCol="0" anchor="t"/>
          <a:lstStyle/>
          <a:p>
            <a:pPr indent="0" marL="0">
              <a:lnSpc>
                <a:spcPts val="1914"/>
              </a:lnSpc>
              <a:buNone/>
            </a:pPr>
            <a:r>
              <a:rPr lang="en-US" sz="1531" dirty="0">
                <a:solidFill>
                  <a:srgbClr val="E2E6E9"/>
                </a:solidFill>
                <a:latin typeface="adonis-web" pitchFamily="34" charset="0"/>
                <a:ea typeface="adonis-web" pitchFamily="34" charset="-122"/>
                <a:cs typeface="adonis-web" pitchFamily="34" charset="-120"/>
              </a:rPr>
              <a:t>Quantum Simulation</a:t>
            </a:r>
            <a:endParaRPr lang="en-US" sz="1531" dirty="0"/>
          </a:p>
        </p:txBody>
      </p:sp>
      <p:sp>
        <p:nvSpPr>
          <p:cNvPr id="12" name="Text 9"/>
          <p:cNvSpPr/>
          <p:nvPr/>
        </p:nvSpPr>
        <p:spPr>
          <a:xfrm>
            <a:off x="6752987" y="2464832"/>
            <a:ext cx="1629728" cy="1492329"/>
          </a:xfrm>
          <a:prstGeom prst="rect">
            <a:avLst/>
          </a:prstGeom>
          <a:noFill/>
          <a:ln/>
        </p:spPr>
        <p:txBody>
          <a:bodyPr wrap="square" rtlCol="0" anchor="t"/>
          <a:lstStyle/>
          <a:p>
            <a:pPr indent="0" marL="0">
              <a:lnSpc>
                <a:spcPts val="1960"/>
              </a:lnSpc>
              <a:buNone/>
            </a:pPr>
            <a:r>
              <a:rPr lang="en-US" sz="1225" dirty="0">
                <a:solidFill>
                  <a:srgbClr val="E2E6E9"/>
                </a:solidFill>
                <a:latin typeface="adonis-web" pitchFamily="34" charset="0"/>
                <a:ea typeface="adonis-web" pitchFamily="34" charset="-122"/>
                <a:cs typeface="adonis-web" pitchFamily="34" charset="-120"/>
              </a:rPr>
              <a:t>Quantum computers are used to simulate quantum systems, leading to advanced material and chemical discoveries.</a:t>
            </a:r>
            <a:endParaRPr lang="en-US" sz="1225" dirty="0"/>
          </a:p>
        </p:txBody>
      </p:sp>
      <p:sp>
        <p:nvSpPr>
          <p:cNvPr id="13" name="Shape 10"/>
          <p:cNvSpPr/>
          <p:nvPr/>
        </p:nvSpPr>
        <p:spPr>
          <a:xfrm>
            <a:off x="8538210" y="1832134"/>
            <a:ext cx="349925" cy="349925"/>
          </a:xfrm>
          <a:prstGeom prst="roundRect">
            <a:avLst>
              <a:gd name="adj" fmla="val 20002"/>
            </a:avLst>
          </a:prstGeom>
          <a:solidFill>
            <a:srgbClr val="003180"/>
          </a:solidFill>
          <a:ln w="7620">
            <a:solidFill>
              <a:srgbClr val="194A99"/>
            </a:solidFill>
            <a:prstDash val="solid"/>
          </a:ln>
        </p:spPr>
      </p:sp>
      <p:sp>
        <p:nvSpPr>
          <p:cNvPr id="14" name="Text 11"/>
          <p:cNvSpPr/>
          <p:nvPr/>
        </p:nvSpPr>
        <p:spPr>
          <a:xfrm>
            <a:off x="8649414" y="1861185"/>
            <a:ext cx="127397" cy="291703"/>
          </a:xfrm>
          <a:prstGeom prst="rect">
            <a:avLst/>
          </a:prstGeom>
          <a:noFill/>
          <a:ln/>
        </p:spPr>
        <p:txBody>
          <a:bodyPr wrap="none" rtlCol="0" anchor="t"/>
          <a:lstStyle/>
          <a:p>
            <a:pPr algn="ctr" indent="0" marL="0">
              <a:lnSpc>
                <a:spcPts val="2296"/>
              </a:lnSpc>
              <a:buNone/>
            </a:pPr>
            <a:r>
              <a:rPr lang="en-US" sz="1837" dirty="0">
                <a:solidFill>
                  <a:srgbClr val="E2E6E9"/>
                </a:solidFill>
                <a:latin typeface="adonis-web" pitchFamily="34" charset="0"/>
                <a:ea typeface="adonis-web" pitchFamily="34" charset="-122"/>
                <a:cs typeface="adonis-web" pitchFamily="34" charset="-120"/>
              </a:rPr>
              <a:t>3</a:t>
            </a:r>
            <a:endParaRPr lang="en-US" sz="1837" dirty="0"/>
          </a:p>
        </p:txBody>
      </p:sp>
      <p:sp>
        <p:nvSpPr>
          <p:cNvPr id="15" name="Text 12"/>
          <p:cNvSpPr/>
          <p:nvPr/>
        </p:nvSpPr>
        <p:spPr>
          <a:xfrm>
            <a:off x="9043630" y="1885593"/>
            <a:ext cx="1629728" cy="486013"/>
          </a:xfrm>
          <a:prstGeom prst="rect">
            <a:avLst/>
          </a:prstGeom>
          <a:noFill/>
          <a:ln/>
        </p:spPr>
        <p:txBody>
          <a:bodyPr wrap="square" rtlCol="0" anchor="t"/>
          <a:lstStyle/>
          <a:p>
            <a:pPr indent="0" marL="0">
              <a:lnSpc>
                <a:spcPts val="1914"/>
              </a:lnSpc>
              <a:buNone/>
            </a:pPr>
            <a:r>
              <a:rPr lang="en-US" sz="1531" dirty="0">
                <a:solidFill>
                  <a:srgbClr val="E2E6E9"/>
                </a:solidFill>
                <a:latin typeface="adonis-web" pitchFamily="34" charset="0"/>
                <a:ea typeface="adonis-web" pitchFamily="34" charset="-122"/>
                <a:cs typeface="adonis-web" pitchFamily="34" charset="-120"/>
              </a:rPr>
              <a:t>Quantum Algorithms</a:t>
            </a:r>
            <a:endParaRPr lang="en-US" sz="1531" dirty="0"/>
          </a:p>
        </p:txBody>
      </p:sp>
      <p:sp>
        <p:nvSpPr>
          <p:cNvPr id="16" name="Text 13"/>
          <p:cNvSpPr/>
          <p:nvPr/>
        </p:nvSpPr>
        <p:spPr>
          <a:xfrm>
            <a:off x="9043630" y="2464832"/>
            <a:ext cx="1629728" cy="1243608"/>
          </a:xfrm>
          <a:prstGeom prst="rect">
            <a:avLst/>
          </a:prstGeom>
          <a:noFill/>
          <a:ln/>
        </p:spPr>
        <p:txBody>
          <a:bodyPr wrap="square" rtlCol="0" anchor="t"/>
          <a:lstStyle/>
          <a:p>
            <a:pPr indent="0" marL="0">
              <a:lnSpc>
                <a:spcPts val="1960"/>
              </a:lnSpc>
              <a:buNone/>
            </a:pPr>
            <a:r>
              <a:rPr lang="en-US" sz="1225" dirty="0">
                <a:solidFill>
                  <a:srgbClr val="E2E6E9"/>
                </a:solidFill>
                <a:latin typeface="adonis-web" pitchFamily="34" charset="0"/>
                <a:ea typeface="adonis-web" pitchFamily="34" charset="-122"/>
                <a:cs typeface="adonis-web" pitchFamily="34" charset="-120"/>
              </a:rPr>
              <a:t>Scientists are working on quantum algorithms for complex problem-solving in physics, chemistry, and biology.</a:t>
            </a:r>
            <a:endParaRPr lang="en-US" sz="1225" dirty="0"/>
          </a:p>
        </p:txBody>
      </p:sp>
      <p:pic>
        <p:nvPicPr>
          <p:cNvPr id="17" name="Image 1" descr="preencoded.png">    </p:cNvPr>
          <p:cNvPicPr>
            <a:picLocks noChangeAspect="1"/>
          </p:cNvPicPr>
          <p:nvPr/>
        </p:nvPicPr>
        <p:blipFill>
          <a:blip r:embed="rId2"/>
          <a:stretch>
            <a:fillRect/>
          </a:stretch>
        </p:blipFill>
        <p:spPr>
          <a:xfrm>
            <a:off x="3956923" y="4132064"/>
            <a:ext cx="6716435" cy="3777972"/>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2024-04-03T08:44:53Z</dcterms:created>
  <dcterms:modified xsi:type="dcterms:W3CDTF">2024-04-03T08:44:53Z</dcterms:modified>
</cp:coreProperties>
</file>